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5" r:id="rId2"/>
    <p:sldId id="263" r:id="rId3"/>
    <p:sldId id="257" r:id="rId4"/>
    <p:sldId id="260" r:id="rId5"/>
    <p:sldId id="275" r:id="rId6"/>
    <p:sldId id="266" r:id="rId7"/>
    <p:sldId id="268" r:id="rId8"/>
    <p:sldId id="269" r:id="rId9"/>
    <p:sldId id="270" r:id="rId10"/>
    <p:sldId id="273" r:id="rId11"/>
    <p:sldId id="271" r:id="rId12"/>
    <p:sldId id="304" r:id="rId13"/>
    <p:sldId id="272" r:id="rId14"/>
    <p:sldId id="307" r:id="rId15"/>
    <p:sldId id="287" r:id="rId16"/>
    <p:sldId id="286" r:id="rId17"/>
    <p:sldId id="288" r:id="rId18"/>
    <p:sldId id="283" r:id="rId19"/>
    <p:sldId id="276" r:id="rId20"/>
    <p:sldId id="300" r:id="rId21"/>
    <p:sldId id="301" r:id="rId22"/>
    <p:sldId id="303" r:id="rId23"/>
    <p:sldId id="305" r:id="rId24"/>
    <p:sldId id="306" r:id="rId25"/>
    <p:sldId id="274" r:id="rId26"/>
    <p:sldId id="290" r:id="rId27"/>
    <p:sldId id="291" r:id="rId28"/>
    <p:sldId id="289" r:id="rId29"/>
    <p:sldId id="292" r:id="rId30"/>
    <p:sldId id="293" r:id="rId31"/>
    <p:sldId id="294" r:id="rId32"/>
    <p:sldId id="299" r:id="rId33"/>
    <p:sldId id="295" r:id="rId34"/>
    <p:sldId id="296" r:id="rId35"/>
    <p:sldId id="297" r:id="rId36"/>
    <p:sldId id="298" r:id="rId37"/>
    <p:sldId id="281" r:id="rId38"/>
    <p:sldId id="30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12" d="100"/>
          <a:sy n="112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BD28E9-F93B-4817-A1F4-8646CC74B898}" type="datetimeFigureOut">
              <a:rPr lang="en-US"/>
              <a:pPr>
                <a:defRPr/>
              </a:pPr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C32557-887F-4A37-8BE3-EB2AB43F1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7F075-63D3-4D1D-8459-A658CCCE559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3190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1EFF83-4B25-41BB-85C7-555BB716A088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9667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FEAA9E-D2D3-4059-B1C9-D94EC4D4A9C9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223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303821-B6A1-42A1-B932-3CC25E3E1192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7661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20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1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A8FF53-54D0-4198-8C06-1CFD76CA99C1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941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5EB088-A7C0-4153-9FF0-52BB437BA11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817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B5F58-EDD6-4EEC-85DC-6377FAAC2CE1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2651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D4EC84-A6A4-41C8-A89C-7FA31C16E86C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0287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2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12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7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90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75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49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32557-887F-4A37-8BE3-EB2AB43F128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1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B6AADA-2C4E-4F03-A0B7-045D18D35C80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062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66C14D-9543-46AB-AAFA-F81BD22785C7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89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CAD70B-0E75-4C2E-8623-BD16365E1DFB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397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A7ECD2-EC1F-4976-9621-BE3CBD3BF7C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775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08B59-A409-47BC-9454-94118940B985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16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9049A4-9DDB-4199-984F-039E28CBD5DF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31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3CD18E-27EA-4617-819B-016D6FBB5B8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294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ADE0B-CAC6-4A05-9EC1-AEDEFF925847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544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6DFA-20B1-48F5-985A-609BEF966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0A1B9-1001-45DC-B2CF-F80264873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D0A3-F807-4226-8EEE-B988A8AD7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4730-35ED-466A-B4A3-D2B536879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C4D3-C67F-4483-9C11-25BE20698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F1ED-5844-48EE-9C68-5C526F1BA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5C8EB-DC29-4856-8E9F-C9B6CBF0A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2660-E38C-4C40-827F-6EA0F1CED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F147-7389-4CC1-B1D5-78C014A30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E728B-6AAD-441D-9F11-81F984015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AEDA-0373-4473-8D68-317BA28A7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B90FA-CD54-4574-8D95-E0268FF07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55BBEF-8573-43B0-840F-833C9D69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jpeg"/><Relationship Id="rId5" Type="http://schemas.openxmlformats.org/officeDocument/2006/relationships/image" Target="../media/image73.jpe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5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png"/><Relationship Id="rId5" Type="http://schemas.openxmlformats.org/officeDocument/2006/relationships/image" Target="../media/image8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jpeg"/><Relationship Id="rId5" Type="http://schemas.openxmlformats.org/officeDocument/2006/relationships/image" Target="../media/image84.jpeg"/><Relationship Id="rId6" Type="http://schemas.openxmlformats.org/officeDocument/2006/relationships/image" Target="../media/image85.jpeg"/><Relationship Id="rId7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9.jpeg"/><Relationship Id="rId5" Type="http://schemas.openxmlformats.org/officeDocument/2006/relationships/image" Target="../media/image90.jpeg"/><Relationship Id="rId6" Type="http://schemas.openxmlformats.org/officeDocument/2006/relationships/image" Target="../media/image91.jpeg"/><Relationship Id="rId7" Type="http://schemas.openxmlformats.org/officeDocument/2006/relationships/image" Target="../media/image92.jpeg"/><Relationship Id="rId8" Type="http://schemas.openxmlformats.org/officeDocument/2006/relationships/image" Target="../media/image9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4" Type="http://schemas.openxmlformats.org/officeDocument/2006/relationships/image" Target="../media/image97.jpeg"/><Relationship Id="rId5" Type="http://schemas.openxmlformats.org/officeDocument/2006/relationships/image" Target="../media/image98.jpeg"/><Relationship Id="rId6" Type="http://schemas.openxmlformats.org/officeDocument/2006/relationships/image" Target="../media/image99.jpeg"/><Relationship Id="rId7" Type="http://schemas.openxmlformats.org/officeDocument/2006/relationships/image" Target="../media/image100.jpeg"/><Relationship Id="rId8" Type="http://schemas.openxmlformats.org/officeDocument/2006/relationships/image" Target="../media/image10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4" Type="http://schemas.openxmlformats.org/officeDocument/2006/relationships/image" Target="../media/image107.jpeg"/><Relationship Id="rId5" Type="http://schemas.openxmlformats.org/officeDocument/2006/relationships/image" Target="../media/image108.jpeg"/><Relationship Id="rId6" Type="http://schemas.openxmlformats.org/officeDocument/2006/relationships/image" Target="../media/image109.jpeg"/><Relationship Id="rId7" Type="http://schemas.openxmlformats.org/officeDocument/2006/relationships/image" Target="../media/image110.png"/><Relationship Id="rId8" Type="http://schemas.openxmlformats.org/officeDocument/2006/relationships/image" Target="../media/image111.jpeg"/><Relationship Id="rId9" Type="http://schemas.openxmlformats.org/officeDocument/2006/relationships/image" Target="../media/image1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305800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C000"/>
                </a:solidFill>
              </a:rPr>
              <a:t>Migratory Bird Festival</a:t>
            </a:r>
            <a:endParaRPr lang="en-US" sz="2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838200"/>
            <a:ext cx="7162800" cy="58674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bg1"/>
                </a:solidFill>
              </a:rPr>
              <a:t>The Great Salt Pond</a:t>
            </a:r>
          </a:p>
          <a:p>
            <a:pPr eaLnBrk="1" hangingPunct="1"/>
            <a:r>
              <a:rPr lang="en-US" sz="3600" b="1" i="1" dirty="0" smtClean="0"/>
              <a:t>A History of Salt on St. Martin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Dr. Jay B. Haviser, SIMARC</a:t>
            </a:r>
          </a:p>
          <a:p>
            <a:pPr eaLnBrk="1" hangingPunct="1"/>
            <a:r>
              <a:rPr lang="en-US" sz="2800" b="1" dirty="0" smtClean="0">
                <a:cs typeface="Arial" charset="0"/>
              </a:rPr>
              <a:t>University of St. Martin, 17 Oct 2015</a:t>
            </a:r>
          </a:p>
        </p:txBody>
      </p:sp>
      <p:pic>
        <p:nvPicPr>
          <p:cNvPr id="4" name="Picture 3" descr="Saltworkers 1919 w flats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286000"/>
            <a:ext cx="4831557" cy="32895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Salted fish was the main food for colonies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During colonial times, salted fish, were put in barrels and shipped to the colonies…</a:t>
            </a:r>
          </a:p>
        </p:txBody>
      </p:sp>
      <p:pic>
        <p:nvPicPr>
          <p:cNvPr id="22532" name="Picture 4" descr="salt 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4584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salt 04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12357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181600"/>
            <a:ext cx="6553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…but supplies were infrequent, </a:t>
            </a:r>
          </a:p>
          <a:p>
            <a:r>
              <a:rPr lang="en-US" sz="2400" dirty="0" smtClean="0"/>
              <a:t>so local fishing and food crops were  required, </a:t>
            </a:r>
          </a:p>
          <a:p>
            <a:r>
              <a:rPr lang="en-US" sz="2400" dirty="0" smtClean="0"/>
              <a:t>…yet salt was still needed for preservation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Salt work on St. Martin was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exclusively by the Africans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When the salt was to be reaped from the ponds, it was the enslaved Africans on St. Martin who did the work…about 1000 workers over the years…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… this was brutal work, which burned their eyes, cut their feet and hands, then pickled the cuts…</a:t>
            </a:r>
          </a:p>
        </p:txBody>
      </p:sp>
      <p:pic>
        <p:nvPicPr>
          <p:cNvPr id="6" name="Picture 5" descr="Emancipation Day shots 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657600"/>
            <a:ext cx="4718304" cy="2935224"/>
          </a:xfrm>
          <a:prstGeom prst="rect">
            <a:avLst/>
          </a:prstGeom>
        </p:spPr>
      </p:pic>
      <p:pic>
        <p:nvPicPr>
          <p:cNvPr id="7" name="Picture 6" descr="SXM salt workers 1930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657600"/>
            <a:ext cx="3835409" cy="28818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17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 century African salt workers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55" y="1066800"/>
            <a:ext cx="8976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Recovered  at </a:t>
            </a:r>
            <a:r>
              <a:rPr lang="en-US" sz="2400" b="1" dirty="0" err="1" smtClean="0">
                <a:solidFill>
                  <a:srgbClr val="FFC000"/>
                </a:solidFill>
              </a:rPr>
              <a:t>Zoutsteeg</a:t>
            </a:r>
            <a:r>
              <a:rPr lang="en-US" sz="2400" b="1" dirty="0" smtClean="0"/>
              <a:t> in 2010, three skeletons reveal </a:t>
            </a:r>
          </a:p>
          <a:p>
            <a:r>
              <a:rPr lang="en-US" sz="2400" b="1" dirty="0" smtClean="0"/>
              <a:t>unique cultural practices among the early enslaved African  </a:t>
            </a:r>
          </a:p>
          <a:p>
            <a:r>
              <a:rPr lang="en-US" sz="2400" b="1" dirty="0" smtClean="0"/>
              <a:t>salt workers…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810000"/>
            <a:ext cx="4958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…DNA  research is identifying  origins </a:t>
            </a:r>
          </a:p>
          <a:p>
            <a:r>
              <a:rPr lang="en-US" sz="2000" dirty="0" smtClean="0"/>
              <a:t>and  relationships of the ‘</a:t>
            </a:r>
            <a:r>
              <a:rPr lang="en-US" sz="2000" dirty="0" err="1" smtClean="0"/>
              <a:t>Zoutsteeg</a:t>
            </a:r>
            <a:r>
              <a:rPr lang="en-US" sz="2000" dirty="0" smtClean="0"/>
              <a:t> Three’</a:t>
            </a:r>
            <a:endParaRPr lang="en-US" sz="2000" dirty="0"/>
          </a:p>
        </p:txBody>
      </p:sp>
      <p:pic>
        <p:nvPicPr>
          <p:cNvPr id="6" name="Picture 5" descr="IACA teeth Zoutsteeg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0"/>
            <a:ext cx="1885950" cy="2514600"/>
          </a:xfrm>
          <a:prstGeom prst="rect">
            <a:avLst/>
          </a:prstGeom>
        </p:spPr>
      </p:pic>
      <p:pic>
        <p:nvPicPr>
          <p:cNvPr id="7" name="Picture 6" descr="IACA teeth Zoutsteeg 1 close u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2209800"/>
            <a:ext cx="2222500" cy="1600200"/>
          </a:xfrm>
          <a:prstGeom prst="rect">
            <a:avLst/>
          </a:prstGeom>
        </p:spPr>
      </p:pic>
      <p:pic>
        <p:nvPicPr>
          <p:cNvPr id="8" name="Picture 7" descr="IACA teeth Zoutsteeg 3 fu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981200"/>
            <a:ext cx="1809750" cy="2413000"/>
          </a:xfrm>
          <a:prstGeom prst="rect">
            <a:avLst/>
          </a:prstGeom>
        </p:spPr>
      </p:pic>
      <p:pic>
        <p:nvPicPr>
          <p:cNvPr id="9" name="Picture 8" descr="IACA teeth Zoutsteeg 3 close u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133600"/>
            <a:ext cx="2032000" cy="1524000"/>
          </a:xfrm>
          <a:prstGeom prst="rect">
            <a:avLst/>
          </a:prstGeom>
        </p:spPr>
      </p:pic>
      <p:pic>
        <p:nvPicPr>
          <p:cNvPr id="10" name="Picture 9" descr="IACA teeth 1977 map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513812"/>
            <a:ext cx="1905000" cy="2112818"/>
          </a:xfrm>
          <a:prstGeom prst="rect">
            <a:avLst/>
          </a:prstGeom>
        </p:spPr>
      </p:pic>
      <p:pic>
        <p:nvPicPr>
          <p:cNvPr id="11" name="Picture 10" descr="IACA teeth werbata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1" y="4543880"/>
            <a:ext cx="2209800" cy="2051957"/>
          </a:xfrm>
          <a:prstGeom prst="rect">
            <a:avLst/>
          </a:prstGeom>
        </p:spPr>
      </p:pic>
      <p:pic>
        <p:nvPicPr>
          <p:cNvPr id="12" name="Picture 11" descr="IACA teeth Zoutsteeg 2 skull clos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029200"/>
            <a:ext cx="1752600" cy="1314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62484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Disease evident</a:t>
            </a:r>
            <a:endParaRPr lang="en-US" dirty="0"/>
          </a:p>
        </p:txBody>
      </p:sp>
      <p:pic>
        <p:nvPicPr>
          <p:cNvPr id="15" name="Picture 14" descr="IACA tooth mutilation Congo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4419600"/>
            <a:ext cx="1267882" cy="18629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43507" y="6211669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c. cases </a:t>
            </a:r>
          </a:p>
          <a:p>
            <a:r>
              <a:rPr lang="en-US" dirty="0" smtClean="0"/>
              <a:t>Ota </a:t>
            </a:r>
            <a:r>
              <a:rPr lang="en-US" dirty="0" err="1" smtClean="0"/>
              <a:t>Benga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Salt work continued on St. Martin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After emancipation of the enslaved Africans, Salt work remained one of the major jobs on the island…for African descendents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66800" y="61722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Salt work continued until </a:t>
            </a:r>
            <a:r>
              <a:rPr lang="en-US" sz="2400" b="1" dirty="0"/>
              <a:t>1949 </a:t>
            </a:r>
            <a:r>
              <a:rPr lang="en-US" sz="2400" b="1" dirty="0" smtClean="0"/>
              <a:t>on the Dutch side</a:t>
            </a:r>
            <a:endParaRPr lang="en-US" sz="2400" b="1" dirty="0"/>
          </a:p>
        </p:txBody>
      </p:sp>
      <p:pic>
        <p:nvPicPr>
          <p:cNvPr id="7" name="Picture 4" descr="Emancipation Day shots 0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517160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XM salt pickin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667000"/>
            <a:ext cx="3581400" cy="2133600"/>
          </a:xfrm>
          <a:prstGeom prst="rect">
            <a:avLst/>
          </a:prstGeom>
        </p:spPr>
      </p:pic>
      <p:pic>
        <p:nvPicPr>
          <p:cNvPr id="10" name="Picture 9" descr="SXM peo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41148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Passion and Rhythm of Salt Work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saltworkers 1925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495800"/>
            <a:ext cx="2735583" cy="1758589"/>
          </a:xfrm>
          <a:prstGeom prst="rect">
            <a:avLst/>
          </a:prstGeom>
        </p:spPr>
      </p:pic>
      <p:pic>
        <p:nvPicPr>
          <p:cNvPr id="5" name="Picture 4" descr="Saltworker 1919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19200"/>
            <a:ext cx="2133600" cy="2995749"/>
          </a:xfrm>
          <a:prstGeom prst="rect">
            <a:avLst/>
          </a:prstGeom>
        </p:spPr>
      </p:pic>
      <p:pic>
        <p:nvPicPr>
          <p:cNvPr id="6" name="Picture 5" descr="Saltwork loading boat NWIG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333375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219200"/>
            <a:ext cx="1580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“Mark, </a:t>
            </a:r>
          </a:p>
          <a:p>
            <a:r>
              <a:rPr lang="en-US" sz="2800" dirty="0" smtClean="0"/>
              <a:t>   Mark, </a:t>
            </a:r>
          </a:p>
          <a:p>
            <a:r>
              <a:rPr lang="en-US" sz="2800" dirty="0" smtClean="0"/>
              <a:t>    Mark, </a:t>
            </a:r>
          </a:p>
          <a:p>
            <a:r>
              <a:rPr lang="en-US" sz="2800" dirty="0" smtClean="0"/>
              <a:t>  Mr. X “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200400"/>
            <a:ext cx="159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Chants </a:t>
            </a:r>
          </a:p>
          <a:p>
            <a:r>
              <a:rPr lang="en-US" sz="2000" dirty="0" smtClean="0"/>
              <a:t>and songs</a:t>
            </a:r>
          </a:p>
          <a:p>
            <a:r>
              <a:rPr lang="en-US" sz="2000" dirty="0" smtClean="0"/>
              <a:t>of  Salt work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05414" y="5105400"/>
            <a:ext cx="5838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 intimacy with the saltpans, naked and raw, </a:t>
            </a:r>
          </a:p>
          <a:p>
            <a:r>
              <a:rPr lang="en-US" sz="2000" b="1" dirty="0" smtClean="0"/>
              <a:t>working and bonding in the toil of salt work…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…men , women and children, side-by-side.</a:t>
            </a:r>
            <a:endParaRPr lang="en-US" sz="2000" b="1" dirty="0"/>
          </a:p>
        </p:txBody>
      </p:sp>
      <p:pic>
        <p:nvPicPr>
          <p:cNvPr id="10" name="Picture 9" descr="Saltworkers 1919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581400"/>
            <a:ext cx="1918209" cy="14708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Salt Work on the French Side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1828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three saltpans were at </a:t>
            </a:r>
            <a:r>
              <a:rPr lang="en-US" sz="2400" b="1" dirty="0" smtClean="0">
                <a:solidFill>
                  <a:srgbClr val="FFC000"/>
                </a:solidFill>
              </a:rPr>
              <a:t>Grand Case, Orient Bay </a:t>
            </a:r>
            <a:r>
              <a:rPr lang="en-US" sz="2400" dirty="0" smtClean="0"/>
              <a:t>and a smaller one at</a:t>
            </a:r>
            <a:r>
              <a:rPr lang="en-US" sz="2400" b="1" dirty="0" smtClean="0">
                <a:solidFill>
                  <a:srgbClr val="FFC000"/>
                </a:solidFill>
              </a:rPr>
              <a:t> Bretagne</a:t>
            </a:r>
            <a:r>
              <a:rPr lang="en-US" sz="2400" dirty="0" smtClean="0"/>
              <a:t>…for awhile the French saltpans were operated by the Dutch side company…Salt work continued at Grand Case, until the early1960s…</a:t>
            </a:r>
            <a:endParaRPr lang="en-US" sz="2400" dirty="0"/>
          </a:p>
        </p:txBody>
      </p:sp>
      <p:pic>
        <p:nvPicPr>
          <p:cNvPr id="5" name="Picture 4" descr="large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314" y="3429000"/>
            <a:ext cx="4422531" cy="2874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67000"/>
            <a:ext cx="4269358" cy="32020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Salt Work on Anguilla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   Salt work continued until 1967 on Anguilla…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5" descr="Anguilla - MAC 06 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nguilla - MAC 06 0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00"/>
            <a:ext cx="2819400" cy="2114550"/>
          </a:xfrm>
          <a:prstGeom prst="rect">
            <a:avLst/>
          </a:prstGeom>
        </p:spPr>
      </p:pic>
      <p:pic>
        <p:nvPicPr>
          <p:cNvPr id="7" name="Picture 6" descr="Anguilla - MAC 06 03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4572000"/>
            <a:ext cx="2286000" cy="1714500"/>
          </a:xfrm>
          <a:prstGeom prst="rect">
            <a:avLst/>
          </a:prstGeom>
        </p:spPr>
      </p:pic>
      <p:pic>
        <p:nvPicPr>
          <p:cNvPr id="8" name="Picture 7" descr="Anguilla - MAC 06 01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3886200"/>
            <a:ext cx="2971800" cy="2228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624840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Salt was refined in a crusher for export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133600"/>
            <a:ext cx="3583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1950-60s, most  of  the  </a:t>
            </a:r>
          </a:p>
          <a:p>
            <a:r>
              <a:rPr lang="en-US" dirty="0" smtClean="0"/>
              <a:t>last salt workers  on  the  French </a:t>
            </a:r>
          </a:p>
          <a:p>
            <a:r>
              <a:rPr lang="en-US" dirty="0" smtClean="0"/>
              <a:t>side  were from Anguilla…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Salt Flats were used in the shallow waters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75438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Flat-bottom wooden boats were built              specifically for salt work in the pans…</a:t>
            </a:r>
            <a:endParaRPr lang="en-US" dirty="0"/>
          </a:p>
        </p:txBody>
      </p:sp>
      <p:pic>
        <p:nvPicPr>
          <p:cNvPr id="5" name="Picture 4" descr="salt flats Grand Case 1950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429000"/>
            <a:ext cx="4495800" cy="3203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63246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Grand Case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21336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Salt Pond</a:t>
            </a:r>
            <a:endParaRPr lang="en-US" dirty="0"/>
          </a:p>
        </p:txBody>
      </p:sp>
      <p:pic>
        <p:nvPicPr>
          <p:cNvPr id="12" name="Picture 11" descr="Vershueren Salt reapin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2438400"/>
            <a:ext cx="3429000" cy="3757530"/>
          </a:xfrm>
          <a:prstGeom prst="rect">
            <a:avLst/>
          </a:prstGeom>
        </p:spPr>
      </p:pic>
      <p:pic>
        <p:nvPicPr>
          <p:cNvPr id="10" name="Picture 9" descr="Saltworkers flats 1919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52" y="2209800"/>
            <a:ext cx="3535682" cy="17331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800" y="2209800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Pushing </a:t>
            </a:r>
          </a:p>
          <a:p>
            <a:r>
              <a:rPr lang="en-US" dirty="0" smtClean="0"/>
              <a:t>the flats</a:t>
            </a:r>
          </a:p>
          <a:p>
            <a:r>
              <a:rPr lang="en-US" dirty="0" smtClean="0"/>
              <a:t>at GSP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Wind Pumps used at the Salt Pans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Wind pumps were often used at Salt Pans to regulate the water levels in the pans.</a:t>
            </a:r>
          </a:p>
        </p:txBody>
      </p:sp>
      <p:pic>
        <p:nvPicPr>
          <p:cNvPr id="19460" name="Picture 4" descr="salt 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31794"/>
            <a:ext cx="2743200" cy="19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324600"/>
            <a:ext cx="276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Turks and Caicos Islands</a:t>
            </a:r>
            <a:endParaRPr lang="en-US" dirty="0"/>
          </a:p>
        </p:txBody>
      </p:sp>
      <p:pic>
        <p:nvPicPr>
          <p:cNvPr id="8" name="Picture 7" descr="SXM Great salt pond windpump 19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955470"/>
            <a:ext cx="3048000" cy="4750130"/>
          </a:xfrm>
          <a:prstGeom prst="rect">
            <a:avLst/>
          </a:prstGeom>
        </p:spPr>
      </p:pic>
      <p:pic>
        <p:nvPicPr>
          <p:cNvPr id="10" name="Picture 9" descr="Werbata Great-Fresh Ponds corner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981200"/>
            <a:ext cx="2633975" cy="242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2362200"/>
            <a:ext cx="2044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Great Salt Pond</a:t>
            </a:r>
            <a:r>
              <a:rPr lang="en-US" dirty="0" smtClean="0"/>
              <a:t>, </a:t>
            </a:r>
          </a:p>
          <a:p>
            <a:r>
              <a:rPr lang="en-US" dirty="0" smtClean="0"/>
              <a:t>Wind pump</a:t>
            </a:r>
          </a:p>
          <a:p>
            <a:r>
              <a:rPr lang="en-US" dirty="0" smtClean="0"/>
              <a:t>still indicated on </a:t>
            </a:r>
          </a:p>
          <a:p>
            <a:r>
              <a:rPr lang="en-US" dirty="0" smtClean="0"/>
              <a:t>a 1916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105400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Perhaps a </a:t>
            </a:r>
          </a:p>
          <a:p>
            <a:r>
              <a:rPr lang="en-US" i="1" dirty="0" smtClean="0"/>
              <a:t>restoration </a:t>
            </a:r>
          </a:p>
          <a:p>
            <a:r>
              <a:rPr lang="en-US" i="1" dirty="0" smtClean="0"/>
              <a:t>project?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Salt work ruins at </a:t>
            </a:r>
            <a:r>
              <a:rPr lang="en-US" sz="3600" dirty="0" err="1" smtClean="0">
                <a:solidFill>
                  <a:schemeClr val="bg1"/>
                </a:solidFill>
              </a:rPr>
              <a:t>Foga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On St. Martin, we have the ruins of an 1862 steam-powered pumping station, used to help dry the salt pans… at </a:t>
            </a:r>
            <a:r>
              <a:rPr lang="en-US" sz="2800" dirty="0" err="1" smtClean="0"/>
              <a:t>Foga</a:t>
            </a:r>
            <a:r>
              <a:rPr lang="en-US" sz="2800" dirty="0" smtClean="0"/>
              <a:t> near Madame Estate.</a:t>
            </a:r>
          </a:p>
        </p:txBody>
      </p:sp>
      <p:pic>
        <p:nvPicPr>
          <p:cNvPr id="24580" name="Picture 4" descr="sxm salt factory 0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200" y="2362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xm salt factory 0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362200"/>
            <a:ext cx="2209800" cy="165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791200"/>
            <a:ext cx="8637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…once a majestic historical monument, </a:t>
            </a:r>
          </a:p>
          <a:p>
            <a:r>
              <a:rPr lang="en-US" sz="2400" dirty="0" smtClean="0"/>
              <a:t>now it has been severed from the Salt Pond it used to serve…</a:t>
            </a:r>
            <a:endParaRPr lang="en-US" sz="2400" dirty="0"/>
          </a:p>
        </p:txBody>
      </p:sp>
      <p:pic>
        <p:nvPicPr>
          <p:cNvPr id="8" name="Picture 7" descr="Vershueren Salt Factor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810000"/>
            <a:ext cx="4572000" cy="2018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505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1960s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The Substance of Salt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9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Salt as a chemical is called…</a:t>
            </a:r>
            <a:r>
              <a:rPr lang="en-US" sz="2800" dirty="0" smtClean="0">
                <a:solidFill>
                  <a:srgbClr val="FFC000"/>
                </a:solidFill>
              </a:rPr>
              <a:t>Sodium Chloride</a:t>
            </a:r>
            <a:r>
              <a:rPr lang="en-US" sz="2800" dirty="0" smtClean="0"/>
              <a:t>, …An adult body contains about 250 grams of Salt, but we loose it through sweat and urine, …and since </a:t>
            </a:r>
            <a:r>
              <a:rPr lang="en-US" sz="2800" dirty="0" smtClean="0">
                <a:solidFill>
                  <a:srgbClr val="FFC000"/>
                </a:solidFill>
              </a:rPr>
              <a:t>we cannot produce sodium in our bodies</a:t>
            </a:r>
            <a:r>
              <a:rPr lang="en-US" sz="2800" dirty="0" smtClean="0"/>
              <a:t>, we have to replace it by eating salt.</a:t>
            </a:r>
          </a:p>
          <a:p>
            <a:pPr eaLnBrk="1" hangingPunct="1">
              <a:buFontTx/>
              <a:buNone/>
            </a:pPr>
            <a:endParaRPr lang="en-US" sz="4000" dirty="0" smtClean="0"/>
          </a:p>
        </p:txBody>
      </p:sp>
      <p:pic>
        <p:nvPicPr>
          <p:cNvPr id="6" name="Picture 4" descr="salt 0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176267" y="3291335"/>
            <a:ext cx="3077469" cy="3352800"/>
          </a:xfrm>
          <a:prstGeom prst="rect">
            <a:avLst/>
          </a:prstGeom>
          <a:noFill/>
        </p:spPr>
      </p:pic>
      <p:pic>
        <p:nvPicPr>
          <p:cNvPr id="7" name="Picture 4" descr="salt 0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67462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Associated historical features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Historical features associated with the Great Salt Pond, are the oldest bridge on St. Martin at Long-Wall Road and the </a:t>
            </a:r>
            <a:r>
              <a:rPr lang="en-US" sz="2400" b="1" dirty="0" err="1" smtClean="0"/>
              <a:t>Rolandus</a:t>
            </a:r>
            <a:r>
              <a:rPr lang="en-US" sz="2400" b="1" dirty="0" smtClean="0"/>
              <a:t> Canal</a:t>
            </a:r>
            <a:endParaRPr lang="en-US" sz="2400" b="1" dirty="0"/>
          </a:p>
        </p:txBody>
      </p:sp>
      <p:pic>
        <p:nvPicPr>
          <p:cNvPr id="4" name="Picture 3" descr="Bernhard bridge2 before 1950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33600"/>
            <a:ext cx="4078232" cy="2139700"/>
          </a:xfrm>
          <a:prstGeom prst="rect">
            <a:avLst/>
          </a:prstGeom>
        </p:spPr>
      </p:pic>
      <p:pic>
        <p:nvPicPr>
          <p:cNvPr id="5" name="Picture 4" descr="Bernhard bridge 1960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048000"/>
            <a:ext cx="2362200" cy="1311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30" y="1981200"/>
            <a:ext cx="4724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Long-Wall  Bridge </a:t>
            </a:r>
            <a:r>
              <a:rPr lang="en-US" sz="2000" dirty="0" smtClean="0"/>
              <a:t>/Road (ca. 1930) ,  </a:t>
            </a:r>
          </a:p>
          <a:p>
            <a:r>
              <a:rPr lang="en-US" sz="2000" dirty="0" smtClean="0"/>
              <a:t>An important gather place, later named </a:t>
            </a:r>
          </a:p>
          <a:p>
            <a:r>
              <a:rPr lang="en-US" sz="2000" dirty="0" smtClean="0"/>
              <a:t>Prince Bernhard  Bridge (1950)</a:t>
            </a:r>
            <a:endParaRPr lang="en-US" sz="2000" dirty="0"/>
          </a:p>
        </p:txBody>
      </p:sp>
      <p:pic>
        <p:nvPicPr>
          <p:cNvPr id="7" name="Picture 6" descr="SXM Longwall brid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00400"/>
            <a:ext cx="2670372" cy="1676400"/>
          </a:xfrm>
          <a:prstGeom prst="rect">
            <a:avLst/>
          </a:prstGeom>
        </p:spPr>
      </p:pic>
      <p:pic>
        <p:nvPicPr>
          <p:cNvPr id="8" name="Picture 7" descr="SXM vineyard brid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800600"/>
            <a:ext cx="2286000" cy="1692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5257800"/>
            <a:ext cx="3023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Rolandus</a:t>
            </a:r>
            <a:r>
              <a:rPr lang="en-US" sz="2000" b="1" dirty="0" smtClean="0"/>
              <a:t> Canal </a:t>
            </a:r>
            <a:r>
              <a:rPr lang="en-US" sz="2000" dirty="0" smtClean="0"/>
              <a:t>built </a:t>
            </a:r>
          </a:p>
          <a:p>
            <a:r>
              <a:rPr lang="en-US" sz="2000" dirty="0" smtClean="0"/>
              <a:t>in the 1852, for  water </a:t>
            </a:r>
          </a:p>
          <a:p>
            <a:r>
              <a:rPr lang="en-US" sz="2000" dirty="0" smtClean="0"/>
              <a:t>run-off from the salt pans</a:t>
            </a:r>
            <a:endParaRPr lang="en-US" sz="2000" dirty="0"/>
          </a:p>
        </p:txBody>
      </p:sp>
      <p:pic>
        <p:nvPicPr>
          <p:cNvPr id="10" name="Picture 9" descr="SXM longwall road bridg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4343400"/>
            <a:ext cx="3048000" cy="16056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Some interesting legal events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for the Great Salt Pond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79468"/>
            <a:ext cx="8504379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/>
              <a:t>1749     Forbidden to walk on the Great Salt Pans</a:t>
            </a:r>
          </a:p>
          <a:p>
            <a:r>
              <a:rPr lang="en-US" sz="2000" b="1" dirty="0" smtClean="0"/>
              <a:t>1749     Specific opening times to access the Great Salt Pans</a:t>
            </a:r>
          </a:p>
          <a:p>
            <a:r>
              <a:rPr lang="en-US" sz="2000" b="1" dirty="0" smtClean="0"/>
              <a:t>1762     Spoiling of seawater for the pans due to clothes washing</a:t>
            </a:r>
          </a:p>
          <a:p>
            <a:r>
              <a:rPr lang="en-US" sz="2000" b="1" dirty="0" smtClean="0"/>
              <a:t>1767     Forbidden to fish in the Great Salt Pans</a:t>
            </a:r>
          </a:p>
          <a:p>
            <a:r>
              <a:rPr lang="en-US" sz="2000" b="1" dirty="0" smtClean="0"/>
              <a:t>1740s-1770s    Various </a:t>
            </a:r>
            <a:r>
              <a:rPr lang="en-US" sz="2000" b="1" dirty="0" err="1" smtClean="0"/>
              <a:t>govt</a:t>
            </a:r>
            <a:r>
              <a:rPr lang="en-US" sz="2000" b="1" dirty="0" smtClean="0"/>
              <a:t> repairs to the saltpans / northern dike</a:t>
            </a:r>
          </a:p>
          <a:p>
            <a:r>
              <a:rPr lang="en-US" sz="2000" b="1" dirty="0" smtClean="0"/>
              <a:t>1792      Long Wall built to separate fresh from salt water</a:t>
            </a:r>
          </a:p>
          <a:p>
            <a:r>
              <a:rPr lang="en-US" sz="2000" b="1" dirty="0" smtClean="0"/>
              <a:t>1648-1830   Public use of the salt pans, albeit under sellers control</a:t>
            </a:r>
          </a:p>
          <a:p>
            <a:r>
              <a:rPr lang="en-US" sz="2000" b="1" dirty="0" smtClean="0"/>
              <a:t>1831      First private ownership of saltpans granted, A. </a:t>
            </a:r>
            <a:r>
              <a:rPr lang="en-US" sz="2000" b="1" dirty="0" err="1" smtClean="0"/>
              <a:t>Perrinon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FFC000"/>
                </a:solidFill>
              </a:rPr>
              <a:t>[1848-50     Peak years of salt production at 337,000-400,000 barrels]</a:t>
            </a:r>
          </a:p>
          <a:p>
            <a:pPr marL="342900" indent="-342900">
              <a:buAutoNum type="arabicPlain" startAt="1852"/>
            </a:pPr>
            <a:r>
              <a:rPr lang="en-US" sz="2000" b="1" dirty="0" smtClean="0"/>
              <a:t>     </a:t>
            </a:r>
            <a:r>
              <a:rPr lang="en-US" sz="2000" b="1" dirty="0" err="1" smtClean="0"/>
              <a:t>Rolandus</a:t>
            </a:r>
            <a:r>
              <a:rPr lang="en-US" sz="2000" b="1" dirty="0" smtClean="0"/>
              <a:t> Canal built/Long Wall expanded for water drainage</a:t>
            </a:r>
          </a:p>
          <a:p>
            <a:pPr marL="342900" indent="-342900">
              <a:buAutoNum type="arabicPlain" startAt="1858"/>
            </a:pPr>
            <a:r>
              <a:rPr lang="en-US" sz="2000" b="1" dirty="0" smtClean="0"/>
              <a:t>     One Dutch company operates both sides saltpans</a:t>
            </a:r>
          </a:p>
          <a:p>
            <a:pPr marL="342900" indent="-342900"/>
            <a:r>
              <a:rPr lang="en-US" sz="2000" b="1" dirty="0" smtClean="0"/>
              <a:t>1862     </a:t>
            </a:r>
            <a:r>
              <a:rPr lang="en-US" sz="2000" b="1" dirty="0" err="1" smtClean="0"/>
              <a:t>Foga</a:t>
            </a:r>
            <a:r>
              <a:rPr lang="en-US" sz="2000" b="1" dirty="0" smtClean="0"/>
              <a:t> steam works built to pump out fresh water</a:t>
            </a:r>
          </a:p>
          <a:p>
            <a:pPr marL="457200" indent="-457200">
              <a:buAutoNum type="arabicPlain" startAt="1907"/>
            </a:pPr>
            <a:r>
              <a:rPr lang="en-US" sz="2000" b="1" dirty="0" smtClean="0"/>
              <a:t>     Property rights bought by L. van </a:t>
            </a:r>
            <a:r>
              <a:rPr lang="en-US" sz="2000" b="1" dirty="0" err="1" smtClean="0"/>
              <a:t>Romondt</a:t>
            </a:r>
            <a:endParaRPr lang="en-US" sz="2000" b="1" dirty="0" smtClean="0"/>
          </a:p>
          <a:p>
            <a:pPr marL="457200" indent="-457200"/>
            <a:r>
              <a:rPr lang="en-US" sz="2000" b="1" dirty="0" smtClean="0"/>
              <a:t>1939     End of the </a:t>
            </a:r>
            <a:r>
              <a:rPr lang="en-US" sz="2000" b="1" dirty="0" err="1" smtClean="0"/>
              <a:t>Perrinon</a:t>
            </a:r>
            <a:r>
              <a:rPr lang="en-US" sz="2000" b="1" dirty="0" smtClean="0"/>
              <a:t> long-lease, new leases granted</a:t>
            </a:r>
          </a:p>
          <a:p>
            <a:pPr marL="342900" indent="-342900">
              <a:buAutoNum type="arabicPlain" startAt="1949"/>
            </a:pPr>
            <a:r>
              <a:rPr lang="en-US" sz="2000" b="1" dirty="0" smtClean="0"/>
              <a:t>     Salt production was stopped on the Dutch-side</a:t>
            </a:r>
          </a:p>
          <a:p>
            <a:pPr marL="342900" indent="-342900"/>
            <a:r>
              <a:rPr lang="en-US" sz="2000" b="1" dirty="0" smtClean="0"/>
              <a:t>2009     The Great Salt Pans are officially designated as a </a:t>
            </a:r>
          </a:p>
          <a:p>
            <a:pPr marL="342900" indent="-342900"/>
            <a:r>
              <a:rPr lang="en-US" sz="2000" b="1" dirty="0" smtClean="0"/>
              <a:t>             Historical Monument by the Government of St. Maarten.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An important document from 1919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1219199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In 1919 NWIG published ‘Het </a:t>
            </a:r>
            <a:r>
              <a:rPr lang="en-US" sz="2400" b="1" dirty="0" err="1" smtClean="0"/>
              <a:t>Zoutbedrijf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opSt</a:t>
            </a:r>
            <a:r>
              <a:rPr lang="en-US" sz="2400" b="1" dirty="0" smtClean="0"/>
              <a:t>. Martin’ by F. </a:t>
            </a:r>
            <a:r>
              <a:rPr lang="en-US" sz="2400" b="1" dirty="0" err="1" smtClean="0"/>
              <a:t>Langemeyer</a:t>
            </a:r>
            <a:r>
              <a:rPr lang="en-US" sz="2400" b="1" dirty="0" smtClean="0"/>
              <a:t>, with vital information about the Great Salt Pond and Salt Pans until that time…</a:t>
            </a:r>
            <a:endParaRPr lang="en-US" sz="2400" b="1" dirty="0"/>
          </a:p>
        </p:txBody>
      </p:sp>
      <p:pic>
        <p:nvPicPr>
          <p:cNvPr id="4" name="Picture 3" descr="Saltworkers 1919 w flats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962400"/>
            <a:ext cx="3809999" cy="2542974"/>
          </a:xfrm>
          <a:prstGeom prst="rect">
            <a:avLst/>
          </a:prstGeom>
        </p:spPr>
      </p:pic>
      <p:pic>
        <p:nvPicPr>
          <p:cNvPr id="5" name="Picture 4" descr="saltpond 1919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09800"/>
            <a:ext cx="5896623" cy="2231899"/>
          </a:xfrm>
          <a:prstGeom prst="rect">
            <a:avLst/>
          </a:prstGeom>
        </p:spPr>
      </p:pic>
      <p:pic>
        <p:nvPicPr>
          <p:cNvPr id="6" name="Picture 5" descr="freshpond outlet 1919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0"/>
            <a:ext cx="2874843" cy="1949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236220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Salt Pond </a:t>
            </a:r>
          </a:p>
          <a:p>
            <a:r>
              <a:rPr lang="en-US" dirty="0" smtClean="0"/>
              <a:t>with saltpans,1919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3581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Salt  workers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105400"/>
            <a:ext cx="1441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Fresh Pond </a:t>
            </a:r>
          </a:p>
          <a:p>
            <a:r>
              <a:rPr lang="en-US" dirty="0" smtClean="0"/>
              <a:t>Sea access</a:t>
            </a:r>
          </a:p>
          <a:p>
            <a:r>
              <a:rPr lang="en-US" dirty="0" smtClean="0"/>
              <a:t>Canal </a:t>
            </a:r>
          </a:p>
          <a:p>
            <a:r>
              <a:rPr lang="en-US" dirty="0" smtClean="0"/>
              <a:t>From 1850s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The Significance of 1831 for the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Great Salt Pond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2237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Reglement</a:t>
            </a:r>
            <a:r>
              <a:rPr lang="en-US" sz="2000" b="1" dirty="0" smtClean="0"/>
              <a:t> op het </a:t>
            </a:r>
            <a:r>
              <a:rPr lang="en-US" sz="2000" b="1" dirty="0" err="1" smtClean="0"/>
              <a:t>beleid</a:t>
            </a:r>
            <a:r>
              <a:rPr lang="en-US" sz="2000" b="1" dirty="0" smtClean="0"/>
              <a:t> van de </a:t>
            </a:r>
            <a:r>
              <a:rPr lang="en-US" sz="2000" b="1" dirty="0" err="1" smtClean="0"/>
              <a:t>Regeering</a:t>
            </a:r>
            <a:r>
              <a:rPr lang="en-US" sz="2000" b="1" dirty="0" smtClean="0"/>
              <a:t>, Art. 57,</a:t>
            </a:r>
            <a:r>
              <a:rPr lang="en-US" sz="2000" dirty="0" smtClean="0"/>
              <a:t> </a:t>
            </a:r>
            <a:r>
              <a:rPr lang="en-US" sz="2000" b="1" dirty="0" smtClean="0"/>
              <a:t>14 Sept 1815</a:t>
            </a:r>
          </a:p>
          <a:p>
            <a:r>
              <a:rPr lang="en-US" sz="2000" b="1" i="1" dirty="0" smtClean="0">
                <a:solidFill>
                  <a:srgbClr val="FFC000"/>
                </a:solidFill>
              </a:rPr>
              <a:t>“</a:t>
            </a:r>
            <a:r>
              <a:rPr lang="en-US" sz="2000" b="1" i="1" dirty="0" err="1" smtClean="0">
                <a:solidFill>
                  <a:srgbClr val="FFC000"/>
                </a:solidFill>
              </a:rPr>
              <a:t>Gelijk</a:t>
            </a:r>
            <a:r>
              <a:rPr lang="en-US" sz="2000" b="1" i="1" dirty="0" smtClean="0">
                <a:solidFill>
                  <a:srgbClr val="FFC000"/>
                </a:solidFill>
              </a:rPr>
              <a:t> van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alle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tijden</a:t>
            </a:r>
            <a:r>
              <a:rPr lang="en-US" sz="2000" b="1" i="1" dirty="0" smtClean="0">
                <a:solidFill>
                  <a:srgbClr val="FFC000"/>
                </a:solidFill>
              </a:rPr>
              <a:t> de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zoutpan</a:t>
            </a:r>
            <a:r>
              <a:rPr lang="en-US" sz="2000" b="1" i="1" dirty="0" smtClean="0">
                <a:solidFill>
                  <a:srgbClr val="FFC000"/>
                </a:solidFill>
              </a:rPr>
              <a:t> op St. Martin is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geconsidereerd</a:t>
            </a:r>
            <a:r>
              <a:rPr lang="en-US" sz="2000" b="1" i="1" dirty="0" smtClean="0">
                <a:solidFill>
                  <a:srgbClr val="FFC000"/>
                </a:solidFill>
              </a:rPr>
              <a:t>  </a:t>
            </a:r>
          </a:p>
          <a:p>
            <a:r>
              <a:rPr lang="en-US" sz="2000" b="1" i="1" dirty="0" err="1" smtClean="0">
                <a:solidFill>
                  <a:srgbClr val="FFC000"/>
                </a:solidFill>
              </a:rPr>
              <a:t>als</a:t>
            </a:r>
            <a:r>
              <a:rPr lang="en-US" sz="2000" b="1" i="1" dirty="0" smtClean="0">
                <a:solidFill>
                  <a:srgbClr val="FFC000"/>
                </a:solidFill>
              </a:rPr>
              <a:t> het 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gemeen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eigendom</a:t>
            </a:r>
            <a:r>
              <a:rPr lang="en-US" sz="2000" b="1" i="1" dirty="0" smtClean="0">
                <a:solidFill>
                  <a:srgbClr val="FFC000"/>
                </a:solidFill>
              </a:rPr>
              <a:t> 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der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ingezetenen</a:t>
            </a:r>
            <a:r>
              <a:rPr lang="en-US" sz="2000" b="1" i="1" dirty="0" smtClean="0">
                <a:solidFill>
                  <a:srgbClr val="FFC000"/>
                </a:solidFill>
              </a:rPr>
              <a:t>, zoo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wordt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ook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dat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2000" b="1" i="1" dirty="0" err="1" smtClean="0">
                <a:solidFill>
                  <a:srgbClr val="FFC000"/>
                </a:solidFill>
              </a:rPr>
              <a:t>eigendom</a:t>
            </a:r>
            <a:r>
              <a:rPr lang="en-US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aan</a:t>
            </a:r>
            <a:r>
              <a:rPr lang="en-US" sz="2000" b="1" i="1" dirty="0" smtClean="0">
                <a:solidFill>
                  <a:srgbClr val="FFC000"/>
                </a:solidFill>
              </a:rPr>
              <a:t>  hen </a:t>
            </a:r>
            <a:r>
              <a:rPr lang="en-US" sz="2000" b="1" i="1" dirty="0" err="1" smtClean="0">
                <a:solidFill>
                  <a:srgbClr val="FFC000"/>
                </a:solidFill>
              </a:rPr>
              <a:t>bevestigd</a:t>
            </a:r>
            <a:r>
              <a:rPr lang="en-US" sz="2000" b="1" i="1" dirty="0" smtClean="0">
                <a:solidFill>
                  <a:srgbClr val="FFC000"/>
                </a:solidFill>
              </a:rPr>
              <a:t>.”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00" y="2743200"/>
            <a:ext cx="87831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1831, five private  persons were granted rights/ lease of  several </a:t>
            </a:r>
          </a:p>
          <a:p>
            <a:r>
              <a:rPr lang="en-US" sz="2000" b="1" dirty="0" smtClean="0"/>
              <a:t>saltpans on both French and Dutch sides ..a great controversy  and </a:t>
            </a:r>
          </a:p>
          <a:p>
            <a:r>
              <a:rPr lang="en-US" sz="2000" b="1" dirty="0" smtClean="0"/>
              <a:t>Public outcry ensued …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Protest from the French Government, directly to Den Haag, left the </a:t>
            </a:r>
          </a:p>
          <a:p>
            <a:r>
              <a:rPr lang="en-US" sz="2000" b="1" dirty="0" smtClean="0"/>
              <a:t>Caribbean colony authorities out of the discussion…legal battles until </a:t>
            </a:r>
          </a:p>
          <a:p>
            <a:r>
              <a:rPr lang="en-US" sz="2000" b="1" dirty="0" smtClean="0"/>
              <a:t>1858…then  by Royal Decision (No. 12, 21 </a:t>
            </a:r>
            <a:r>
              <a:rPr lang="en-US" sz="2000" b="1" dirty="0" err="1" smtClean="0"/>
              <a:t>Juni</a:t>
            </a:r>
            <a:r>
              <a:rPr lang="en-US" sz="2000" b="1" dirty="0" smtClean="0"/>
              <a:t> 1858), A.F. </a:t>
            </a:r>
            <a:r>
              <a:rPr lang="en-US" sz="2000" b="1" dirty="0" err="1" smtClean="0"/>
              <a:t>Perrinon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(a Frenchman) was granted a 80 years lease…including  the rights to </a:t>
            </a:r>
          </a:p>
          <a:p>
            <a:r>
              <a:rPr lang="en-US" sz="2000" b="1" dirty="0" smtClean="0"/>
              <a:t>open-passage of seawater  for the small concessions.</a:t>
            </a:r>
          </a:p>
          <a:p>
            <a:endParaRPr lang="en-US" sz="2000" b="1" dirty="0" smtClean="0"/>
          </a:p>
          <a:p>
            <a:r>
              <a:rPr lang="en-US" b="1" dirty="0" smtClean="0"/>
              <a:t>His first company, ‘</a:t>
            </a:r>
            <a:r>
              <a:rPr lang="en-US" b="1" dirty="0" err="1" smtClean="0"/>
              <a:t>Maatschappij</a:t>
            </a:r>
            <a:r>
              <a:rPr lang="en-US" b="1" dirty="0" smtClean="0"/>
              <a:t> tot </a:t>
            </a:r>
            <a:r>
              <a:rPr lang="en-US" b="1" dirty="0" err="1" smtClean="0"/>
              <a:t>Zoutwinning</a:t>
            </a:r>
            <a:r>
              <a:rPr lang="en-US" b="1" dirty="0" smtClean="0"/>
              <a:t> op het </a:t>
            </a:r>
            <a:r>
              <a:rPr lang="en-US" b="1" dirty="0" err="1" smtClean="0"/>
              <a:t>eiland</a:t>
            </a:r>
            <a:r>
              <a:rPr lang="en-US" b="1" dirty="0" smtClean="0"/>
              <a:t> St. Martin’, </a:t>
            </a:r>
          </a:p>
          <a:p>
            <a:r>
              <a:rPr lang="en-US" b="1" dirty="0" smtClean="0"/>
              <a:t>failed after 10 years.  ‘</a:t>
            </a:r>
            <a:r>
              <a:rPr lang="en-US" b="1" dirty="0" err="1" smtClean="0"/>
              <a:t>Exploitatie</a:t>
            </a:r>
            <a:r>
              <a:rPr lang="en-US" b="1" dirty="0" smtClean="0"/>
              <a:t> </a:t>
            </a:r>
            <a:r>
              <a:rPr lang="en-US" b="1" dirty="0" err="1" smtClean="0"/>
              <a:t>Maatschappij</a:t>
            </a:r>
            <a:r>
              <a:rPr lang="en-US" b="1" dirty="0" smtClean="0"/>
              <a:t>  van </a:t>
            </a:r>
            <a:r>
              <a:rPr lang="en-US" b="1" dirty="0" err="1" smtClean="0"/>
              <a:t>Zoutmeren</a:t>
            </a:r>
            <a:r>
              <a:rPr lang="en-US" b="1" dirty="0" smtClean="0"/>
              <a:t>’  was est. </a:t>
            </a:r>
          </a:p>
          <a:p>
            <a:r>
              <a:rPr lang="en-US" b="1" dirty="0" smtClean="0"/>
              <a:t>in 1868, under C. </a:t>
            </a:r>
            <a:r>
              <a:rPr lang="en-US" b="1" dirty="0" err="1" smtClean="0"/>
              <a:t>Hudig</a:t>
            </a:r>
            <a:r>
              <a:rPr lang="en-US" b="1" dirty="0" smtClean="0"/>
              <a:t>.</a:t>
            </a:r>
          </a:p>
          <a:p>
            <a:endParaRPr lang="en-US" sz="20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Decline of the Salt Industry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saltworkers 1923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429000"/>
            <a:ext cx="4038600" cy="2737488"/>
          </a:xfrm>
          <a:prstGeom prst="rect">
            <a:avLst/>
          </a:prstGeom>
        </p:spPr>
      </p:pic>
      <p:pic>
        <p:nvPicPr>
          <p:cNvPr id="5" name="Picture 4" descr="Anguilla - MAC 06 0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49231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Hurricanes and the US Civil War </a:t>
            </a:r>
          </a:p>
          <a:p>
            <a:r>
              <a:rPr lang="en-US" sz="2400" dirty="0" smtClean="0"/>
              <a:t>affected salt production/sales on </a:t>
            </a:r>
          </a:p>
          <a:p>
            <a:r>
              <a:rPr lang="en-US" sz="2400" dirty="0" smtClean="0"/>
              <a:t>St. Martin in the late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century…</a:t>
            </a:r>
          </a:p>
          <a:p>
            <a:r>
              <a:rPr lang="en-US" sz="2400" dirty="0" smtClean="0"/>
              <a:t>…by 1949 it was finished on the </a:t>
            </a:r>
          </a:p>
          <a:p>
            <a:r>
              <a:rPr lang="en-US" sz="2400" dirty="0" smtClean="0"/>
              <a:t>Dutch side…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39115" y="5181600"/>
            <a:ext cx="4404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Many salt workers moved to the </a:t>
            </a:r>
          </a:p>
          <a:p>
            <a:r>
              <a:rPr lang="en-US" sz="2000" b="1" dirty="0" smtClean="0"/>
              <a:t>Oil refineries  at Curacao and Aruba in the 1920s.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267200"/>
            <a:ext cx="4057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</a:t>
            </a:r>
            <a:r>
              <a:rPr lang="en-US" dirty="0" err="1" smtClean="0"/>
              <a:t>Saltwork</a:t>
            </a:r>
            <a:r>
              <a:rPr lang="en-US" dirty="0" smtClean="0"/>
              <a:t> lingered until early 1960s </a:t>
            </a:r>
          </a:p>
          <a:p>
            <a:r>
              <a:rPr lang="en-US" dirty="0" smtClean="0"/>
              <a:t>on French side and 1967 on Anguilla..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Salt Pond 1923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12192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Anguilla 1960s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Great Salt Pond through historical maps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8392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Here on St. Martin, the Great Salt Pond had large Salt Pans…for centuries…</a:t>
            </a:r>
          </a:p>
        </p:txBody>
      </p:sp>
      <p:pic>
        <p:nvPicPr>
          <p:cNvPr id="9" name="Picture 8" descr="SXM oldest ma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514600"/>
            <a:ext cx="2971800" cy="3693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248400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Oldest known map of St. Martin, 1620s</a:t>
            </a:r>
            <a:endParaRPr lang="en-US" dirty="0"/>
          </a:p>
        </p:txBody>
      </p:sp>
      <p:pic>
        <p:nvPicPr>
          <p:cNvPr id="11" name="Picture 10" descr="SXM map Spanish Ft Ams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514600"/>
            <a:ext cx="2730612" cy="3742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62484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Spanish map of St. Martin ,1630s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3276600"/>
            <a:ext cx="20633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17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century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maps of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St. Martin</a:t>
            </a:r>
          </a:p>
          <a:p>
            <a:endParaRPr lang="en-US" sz="2800" dirty="0" smtClean="0"/>
          </a:p>
          <a:p>
            <a:r>
              <a:rPr lang="en-US" sz="2800" dirty="0" smtClean="0"/>
              <a:t>  salt pans </a:t>
            </a:r>
          </a:p>
          <a:p>
            <a:r>
              <a:rPr lang="en-US" sz="2800" dirty="0" smtClean="0"/>
              <a:t>  on both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18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 century maps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Philipsburg map with salt p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4057649" cy="3048000"/>
          </a:xfrm>
          <a:prstGeom prst="rect">
            <a:avLst/>
          </a:prstGeom>
        </p:spPr>
      </p:pic>
      <p:pic>
        <p:nvPicPr>
          <p:cNvPr id="6" name="Picture 5" descr="SXM 177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90600"/>
            <a:ext cx="4474596" cy="3782432"/>
          </a:xfrm>
          <a:prstGeom prst="rect">
            <a:avLst/>
          </a:prstGeom>
        </p:spPr>
      </p:pic>
      <p:pic>
        <p:nvPicPr>
          <p:cNvPr id="7" name="Picture 6" descr="SXM map 1775 close-up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00600"/>
            <a:ext cx="3592723" cy="1699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4800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1775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343400"/>
            <a:ext cx="385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Proposed saltpan divisions</a:t>
            </a:r>
          </a:p>
          <a:p>
            <a:r>
              <a:rPr lang="en-US" sz="2400" dirty="0" smtClean="0"/>
              <a:t>planned in the 1780s, </a:t>
            </a:r>
          </a:p>
          <a:p>
            <a:r>
              <a:rPr lang="en-US" sz="2400" dirty="0" smtClean="0"/>
              <a:t>for the Great Salt Pond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5867400"/>
            <a:ext cx="2330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indication of </a:t>
            </a:r>
          </a:p>
          <a:p>
            <a:r>
              <a:rPr lang="en-US" dirty="0" smtClean="0"/>
              <a:t>the Long-Wall Bridge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19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 century maps and drawings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Fahlberg map 1817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3505200" cy="2514600"/>
          </a:xfrm>
          <a:prstGeom prst="rect">
            <a:avLst/>
          </a:prstGeom>
        </p:spPr>
      </p:pic>
      <p:pic>
        <p:nvPicPr>
          <p:cNvPr id="6" name="Picture 5" descr="Fahlberg 1817 close-up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429000"/>
            <a:ext cx="3000207" cy="1648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34290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Fahlberg</a:t>
            </a:r>
            <a:endParaRPr lang="en-US" dirty="0" smtClean="0"/>
          </a:p>
          <a:p>
            <a:r>
              <a:rPr lang="en-US" dirty="0" smtClean="0"/>
              <a:t>1817</a:t>
            </a:r>
            <a:endParaRPr lang="en-US" dirty="0"/>
          </a:p>
        </p:txBody>
      </p:sp>
      <p:pic>
        <p:nvPicPr>
          <p:cNvPr id="8" name="Picture 7" descr="Slotemaker map 1864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62600" y="3810000"/>
            <a:ext cx="3429000" cy="2865438"/>
          </a:xfrm>
          <a:prstGeom prst="rect">
            <a:avLst/>
          </a:prstGeom>
        </p:spPr>
      </p:pic>
      <p:pic>
        <p:nvPicPr>
          <p:cNvPr id="9" name="Picture 8" descr="Slotemaker 1864 close-up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19400" y="5181600"/>
            <a:ext cx="2997335" cy="1442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62484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Slotemaker</a:t>
            </a:r>
            <a:r>
              <a:rPr lang="en-US" dirty="0" smtClean="0"/>
              <a:t> 1864</a:t>
            </a:r>
            <a:endParaRPr lang="en-US" dirty="0"/>
          </a:p>
        </p:txBody>
      </p:sp>
      <p:pic>
        <p:nvPicPr>
          <p:cNvPr id="11" name="Picture 10" descr="SXM map 1817 Blanken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318" y="990600"/>
            <a:ext cx="3177180" cy="2590800"/>
          </a:xfrm>
          <a:prstGeom prst="rect">
            <a:avLst/>
          </a:prstGeom>
        </p:spPr>
      </p:pic>
      <p:pic>
        <p:nvPicPr>
          <p:cNvPr id="12" name="Picture 11" descr="SXM map 1817 Blanken close-up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990600"/>
            <a:ext cx="2614424" cy="13245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200" y="22860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Blanken</a:t>
            </a:r>
            <a:endParaRPr lang="en-US" dirty="0" smtClean="0"/>
          </a:p>
          <a:p>
            <a:r>
              <a:rPr lang="en-US" dirty="0" smtClean="0"/>
              <a:t>     1819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44958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1822</a:t>
            </a:r>
            <a:endParaRPr lang="en-US" dirty="0"/>
          </a:p>
        </p:txBody>
      </p:sp>
      <p:pic>
        <p:nvPicPr>
          <p:cNvPr id="16" name="Picture 11" descr="1822 almond tree welgelegen 0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1621117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Early 20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 century maps and photos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 descr="Werbata Great Salt P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066799"/>
            <a:ext cx="5190924" cy="4177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9000" y="5257800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Werbata</a:t>
            </a:r>
            <a:r>
              <a:rPr lang="en-US" dirty="0" smtClean="0"/>
              <a:t> 1916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5486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1919</a:t>
            </a:r>
            <a:endParaRPr lang="en-US" dirty="0"/>
          </a:p>
        </p:txBody>
      </p:sp>
      <p:pic>
        <p:nvPicPr>
          <p:cNvPr id="13" name="Picture 12" descr="SXM Philipsburg ca19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2438400" cy="1229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990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ca.1900</a:t>
            </a:r>
            <a:endParaRPr lang="en-US" dirty="0"/>
          </a:p>
        </p:txBody>
      </p:sp>
      <p:pic>
        <p:nvPicPr>
          <p:cNvPr id="11" name="Picture 10" descr="GPS 1919 map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581400"/>
            <a:ext cx="1645412" cy="3048000"/>
          </a:xfrm>
          <a:prstGeom prst="rect">
            <a:avLst/>
          </a:prstGeom>
        </p:spPr>
      </p:pic>
      <p:pic>
        <p:nvPicPr>
          <p:cNvPr id="15" name="Picture 14" descr="GPS 1919 map west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876800"/>
            <a:ext cx="2057400" cy="17359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0" y="5791200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Note the ‘large’ and ‘small’ </a:t>
            </a:r>
          </a:p>
          <a:p>
            <a:r>
              <a:rPr lang="en-US" sz="2000" dirty="0" smtClean="0"/>
              <a:t>concession salt piles in Philipsburg</a:t>
            </a:r>
            <a:endParaRPr lang="en-US" sz="2000" dirty="0"/>
          </a:p>
        </p:txBody>
      </p:sp>
      <p:pic>
        <p:nvPicPr>
          <p:cNvPr id="18" name="Picture 17" descr="saltpans ca 1930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667000"/>
            <a:ext cx="4038599" cy="21054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43200" y="2362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ca.1930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Mid 20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 Century photos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 descr="Vershueren Panorama Salt Po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066800"/>
            <a:ext cx="8461786" cy="28095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60198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1960s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762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1920-30s(?)</a:t>
            </a:r>
            <a:endParaRPr lang="en-US" dirty="0"/>
          </a:p>
        </p:txBody>
      </p:sp>
      <p:pic>
        <p:nvPicPr>
          <p:cNvPr id="13" name="Picture 12" descr="Vershueren Salt Pon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711" y="4038600"/>
            <a:ext cx="3961889" cy="2298205"/>
          </a:xfrm>
          <a:prstGeom prst="rect">
            <a:avLst/>
          </a:prstGeom>
        </p:spPr>
      </p:pic>
      <p:pic>
        <p:nvPicPr>
          <p:cNvPr id="15" name="Picture 14" descr="Vershueren Philipsbur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4191000"/>
            <a:ext cx="4056074" cy="18526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8200" y="6248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 1960s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Salt is essential for human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Salt is as important to humans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as food and water…yet is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only rock that humans eat…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Our bodies need salt, as a kind of electrical charger for the brain…and to help with food digestion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C000"/>
                </a:solidFill>
              </a:rPr>
              <a:t>Until about 100 years ago, Salt was one of the most important trade items in the entire world…the equivalent of Oil today! </a:t>
            </a:r>
          </a:p>
        </p:txBody>
      </p:sp>
      <p:pic>
        <p:nvPicPr>
          <p:cNvPr id="4100" name="Picture 4" descr="salt 0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1"/>
          <a:stretch>
            <a:fillRect/>
          </a:stretch>
        </p:blipFill>
        <p:spPr bwMode="auto">
          <a:xfrm>
            <a:off x="5486400" y="1371600"/>
            <a:ext cx="2895600" cy="200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Late 20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 century photos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Natl Geographic salt ponds jan19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43000"/>
            <a:ext cx="3505200" cy="5145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pic>
        <p:nvPicPr>
          <p:cNvPr id="7" name="Picture 6" descr="Pond Fill 196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990600"/>
            <a:ext cx="3962400" cy="2963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7200" y="3429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1969</a:t>
            </a:r>
            <a:endParaRPr lang="en-US" dirty="0"/>
          </a:p>
        </p:txBody>
      </p:sp>
      <p:pic>
        <p:nvPicPr>
          <p:cNvPr id="9" name="Picture 8" descr="Vershueren From Sentry Hil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886200"/>
            <a:ext cx="4648200" cy="27904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397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Early 21</a:t>
            </a:r>
            <a:r>
              <a:rPr lang="en-US" sz="3600" baseline="30000" dirty="0" smtClean="0">
                <a:solidFill>
                  <a:schemeClr val="bg1"/>
                </a:solidFill>
              </a:rPr>
              <a:t>st</a:t>
            </a:r>
            <a:r>
              <a:rPr lang="en-US" sz="3600" dirty="0" smtClean="0">
                <a:solidFill>
                  <a:schemeClr val="bg1"/>
                </a:solidFill>
              </a:rPr>
              <a:t> century photos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Areal view Great Salt Pond overlay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821" y="990600"/>
            <a:ext cx="4352060" cy="3200400"/>
          </a:xfrm>
          <a:prstGeom prst="rect">
            <a:avLst/>
          </a:prstGeom>
        </p:spPr>
      </p:pic>
      <p:pic>
        <p:nvPicPr>
          <p:cNvPr id="7" name="Picture 6" descr="Great Salt Pon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066800"/>
            <a:ext cx="4572000" cy="2324100"/>
          </a:xfrm>
          <a:prstGeom prst="rect">
            <a:avLst/>
          </a:prstGeom>
        </p:spPr>
      </p:pic>
      <p:pic>
        <p:nvPicPr>
          <p:cNvPr id="11" name="Picture 10" descr="SIMARC Ft Willem views 0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14" y="3486150"/>
            <a:ext cx="2590800" cy="1943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5181600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begin</a:t>
            </a:r>
          </a:p>
          <a:p>
            <a:r>
              <a:rPr lang="en-US" dirty="0" smtClean="0"/>
              <a:t>Ring </a:t>
            </a:r>
          </a:p>
          <a:p>
            <a:r>
              <a:rPr lang="en-US" dirty="0" smtClean="0"/>
              <a:t>Road</a:t>
            </a:r>
            <a:endParaRPr lang="en-US" dirty="0"/>
          </a:p>
        </p:txBody>
      </p:sp>
      <p:pic>
        <p:nvPicPr>
          <p:cNvPr id="8" name="Picture 7" descr="Fort Hill SIMARC jan11 00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4724400"/>
            <a:ext cx="2540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466" y="4104680"/>
            <a:ext cx="3166932" cy="23723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Ring Road and fill construction 2010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Ring Road 1June2011 0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429000"/>
            <a:ext cx="2540000" cy="1905000"/>
          </a:xfrm>
          <a:prstGeom prst="rect">
            <a:avLst/>
          </a:prstGeom>
        </p:spPr>
      </p:pic>
      <p:pic>
        <p:nvPicPr>
          <p:cNvPr id="13" name="Picture 12" descr="Ring Road 1June2011 0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352800"/>
            <a:ext cx="2997200" cy="2247900"/>
          </a:xfrm>
          <a:prstGeom prst="rect">
            <a:avLst/>
          </a:prstGeom>
        </p:spPr>
      </p:pic>
      <p:pic>
        <p:nvPicPr>
          <p:cNvPr id="14" name="Picture 13" descr="Ring Road 1June2011 03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800" y="3200400"/>
            <a:ext cx="2946400" cy="2209800"/>
          </a:xfrm>
          <a:prstGeom prst="rect">
            <a:avLst/>
          </a:prstGeom>
        </p:spPr>
      </p:pic>
      <p:pic>
        <p:nvPicPr>
          <p:cNvPr id="15" name="Picture 14" descr="Ring Road 1June2011 0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914400"/>
            <a:ext cx="3804138" cy="1648460"/>
          </a:xfrm>
          <a:prstGeom prst="rect">
            <a:avLst/>
          </a:prstGeom>
        </p:spPr>
      </p:pic>
      <p:pic>
        <p:nvPicPr>
          <p:cNvPr id="16" name="Picture 15" descr="Ring Road 1June2011 03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5715000"/>
            <a:ext cx="3979333" cy="1143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76800" y="2514600"/>
            <a:ext cx="3989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Salt Pans must coexist with our</a:t>
            </a:r>
          </a:p>
          <a:p>
            <a:r>
              <a:rPr lang="en-US" dirty="0" smtClean="0"/>
              <a:t>University, Festival Center, </a:t>
            </a:r>
            <a:r>
              <a:rPr lang="en-US" dirty="0" err="1" smtClean="0"/>
              <a:t>Govt</a:t>
            </a:r>
            <a:r>
              <a:rPr lang="en-US" dirty="0" smtClean="0"/>
              <a:t> Bldg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2438400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Damage to the Salt Pans </a:t>
            </a:r>
          </a:p>
          <a:p>
            <a:r>
              <a:rPr lang="en-US" dirty="0" smtClean="0"/>
              <a:t>and bird sanctuary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3340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water capacity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586740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…and the dump </a:t>
            </a:r>
          </a:p>
          <a:p>
            <a:r>
              <a:rPr lang="en-US" dirty="0" smtClean="0"/>
              <a:t>just keeps on growing</a:t>
            </a:r>
            <a:endParaRPr lang="en-US" dirty="0"/>
          </a:p>
        </p:txBody>
      </p:sp>
      <p:pic>
        <p:nvPicPr>
          <p:cNvPr id="22" name="Picture 21" descr="Ring Road 1June2011 04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914400"/>
            <a:ext cx="3810000" cy="1470526"/>
          </a:xfrm>
          <a:prstGeom prst="rect">
            <a:avLst/>
          </a:prstGeom>
        </p:spPr>
      </p:pic>
      <p:pic>
        <p:nvPicPr>
          <p:cNvPr id="23" name="Picture 22" descr="Ring Road 1June2011 01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780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04800"/>
            <a:ext cx="3733800" cy="9445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Where to go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from here?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 descr="concept salt wal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4421715" cy="6212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524000"/>
            <a:ext cx="37924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Protection and education together,</a:t>
            </a:r>
          </a:p>
          <a:p>
            <a:r>
              <a:rPr lang="en-US" dirty="0" smtClean="0"/>
              <a:t>if we can create a Salt Walk Park</a:t>
            </a:r>
          </a:p>
          <a:p>
            <a:r>
              <a:rPr lang="en-US" dirty="0" smtClean="0"/>
              <a:t>at the Eastern Salt Pans…</a:t>
            </a:r>
          </a:p>
          <a:p>
            <a:endParaRPr lang="en-US" dirty="0" smtClean="0"/>
          </a:p>
          <a:p>
            <a:r>
              <a:rPr lang="en-US" dirty="0" smtClean="0"/>
              <a:t>…and every 10 meters along the </a:t>
            </a:r>
          </a:p>
          <a:p>
            <a:r>
              <a:rPr lang="en-US" dirty="0" smtClean="0"/>
              <a:t>Walk the name of a St. Martin man </a:t>
            </a:r>
          </a:p>
          <a:p>
            <a:r>
              <a:rPr lang="en-US" dirty="0" smtClean="0"/>
              <a:t>or woman who worked the pans…</a:t>
            </a:r>
          </a:p>
          <a:p>
            <a:r>
              <a:rPr lang="en-US" dirty="0" smtClean="0"/>
              <a:t>…a sanctuary for birds and an</a:t>
            </a:r>
          </a:p>
          <a:p>
            <a:r>
              <a:rPr lang="en-US" dirty="0" smtClean="0"/>
              <a:t>Educational center for our youth.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9678">
            <a:off x="5713930" y="4066394"/>
            <a:ext cx="2270587" cy="27432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…and still the Salt Pans survive…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GSP saltpans Apr 24 09 0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990600"/>
            <a:ext cx="3505200" cy="2628900"/>
          </a:xfrm>
          <a:prstGeom prst="rect">
            <a:avLst/>
          </a:prstGeom>
        </p:spPr>
      </p:pic>
      <p:pic>
        <p:nvPicPr>
          <p:cNvPr id="7" name="Picture 6" descr="GSP saltpans Apr 24 09 0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95400"/>
            <a:ext cx="2946400" cy="2209800"/>
          </a:xfrm>
          <a:prstGeom prst="rect">
            <a:avLst/>
          </a:prstGeom>
        </p:spPr>
      </p:pic>
      <p:pic>
        <p:nvPicPr>
          <p:cNvPr id="9" name="Picture 8" descr="GSP saltpans Apr 24 09 0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733800"/>
            <a:ext cx="3886200" cy="2914650"/>
          </a:xfrm>
          <a:prstGeom prst="rect">
            <a:avLst/>
          </a:prstGeom>
        </p:spPr>
      </p:pic>
      <p:pic>
        <p:nvPicPr>
          <p:cNvPr id="10" name="Picture 9" descr="GSP saltpans Apr 24 09 06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33800"/>
            <a:ext cx="3657600" cy="2743200"/>
          </a:xfrm>
          <a:prstGeom prst="rect">
            <a:avLst/>
          </a:prstGeom>
        </p:spPr>
      </p:pic>
      <p:pic>
        <p:nvPicPr>
          <p:cNvPr id="8" name="Picture 7" descr="GSP saltpans Apr 24 09 08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5257800"/>
            <a:ext cx="1828800" cy="1371600"/>
          </a:xfrm>
          <a:prstGeom prst="rect">
            <a:avLst/>
          </a:prstGeom>
        </p:spPr>
      </p:pic>
      <p:pic>
        <p:nvPicPr>
          <p:cNvPr id="12" name="Picture 11" descr="GSP saltpans Apr 24 09 05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524000"/>
            <a:ext cx="184785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69018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…even as the dump continues to burn...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Fire on Dump 10 May 2010 0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621" y="1016909"/>
            <a:ext cx="2275765" cy="1706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495800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…even as the bulldozers continue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to pile sand atop our heritage…and drought dries them to a bone…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…the </a:t>
            </a:r>
            <a:r>
              <a:rPr lang="en-US" sz="2800" dirty="0" smtClean="0">
                <a:solidFill>
                  <a:srgbClr val="FFC000"/>
                </a:solidFill>
              </a:rPr>
              <a:t>‘</a:t>
            </a:r>
            <a:r>
              <a:rPr lang="en-US" sz="2800" b="1" dirty="0" smtClean="0">
                <a:solidFill>
                  <a:srgbClr val="FFC000"/>
                </a:solidFill>
              </a:rPr>
              <a:t>Spirit of the Salt’ </a:t>
            </a:r>
            <a:r>
              <a:rPr lang="en-US" sz="2800" dirty="0" smtClean="0">
                <a:solidFill>
                  <a:schemeClr val="bg1"/>
                </a:solidFill>
              </a:rPr>
              <a:t>lives 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 descr="EWE-Red Pond-Afr Images 3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25852"/>
            <a:ext cx="2667000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16" y="1143000"/>
            <a:ext cx="5533584" cy="3239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599350"/>
            <a:ext cx="2626437" cy="19698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St. Martin ‘Spirit of the Salt’ </a:t>
            </a:r>
            <a:r>
              <a:rPr lang="en-US" sz="2800" dirty="0" smtClean="0">
                <a:solidFill>
                  <a:schemeClr val="bg1"/>
                </a:solidFill>
              </a:rPr>
              <a:t>is where the umbilical meets the earth, merging rock with flesh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Emancipation Day2 0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4114800"/>
            <a:ext cx="2971800" cy="2452141"/>
          </a:xfrm>
          <a:prstGeom prst="rect">
            <a:avLst/>
          </a:prstGeom>
        </p:spPr>
      </p:pic>
      <p:pic>
        <p:nvPicPr>
          <p:cNvPr id="9" name="Picture 8" descr="Colombier 1950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323974"/>
            <a:ext cx="4191000" cy="2619375"/>
          </a:xfrm>
          <a:prstGeom prst="rect">
            <a:avLst/>
          </a:prstGeom>
        </p:spPr>
      </p:pic>
      <p:pic>
        <p:nvPicPr>
          <p:cNvPr id="10" name="Picture 9" descr="Grand Case 1940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4267200"/>
            <a:ext cx="4572000" cy="2305050"/>
          </a:xfrm>
          <a:prstGeom prst="rect">
            <a:avLst/>
          </a:prstGeom>
        </p:spPr>
      </p:pic>
      <p:pic>
        <p:nvPicPr>
          <p:cNvPr id="12" name="Picture 11" descr="SXM Longwall bridg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19200"/>
            <a:ext cx="3886200" cy="2439670"/>
          </a:xfrm>
          <a:prstGeom prst="rect">
            <a:avLst/>
          </a:prstGeom>
        </p:spPr>
      </p:pic>
      <p:pic>
        <p:nvPicPr>
          <p:cNvPr id="13" name="Picture 12" descr="Saltwork loading boat NWIG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3200400"/>
            <a:ext cx="1905000" cy="1828800"/>
          </a:xfrm>
          <a:prstGeom prst="rect">
            <a:avLst/>
          </a:prstGeom>
        </p:spPr>
      </p:pic>
      <p:pic>
        <p:nvPicPr>
          <p:cNvPr id="14" name="Picture 13" descr="medium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3352800"/>
            <a:ext cx="2145323" cy="1371600"/>
          </a:xfrm>
          <a:prstGeom prst="rect">
            <a:avLst/>
          </a:prstGeom>
        </p:spPr>
      </p:pic>
      <p:pic>
        <p:nvPicPr>
          <p:cNvPr id="15" name="Picture 14" descr="small 2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657600"/>
            <a:ext cx="1371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Next time you eat, think about Salt, and remember the heritage that our Great Salt Pond stands for!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4582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Salt is the rock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of our body need,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Salt is the spirit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at the very seed,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of St. Martin heritage…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/>
              <a:t>…We must preserve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/>
              <a:t>   St. Martin’s Spirit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/>
              <a:t>              with our Great Salt Pond!</a:t>
            </a:r>
          </a:p>
        </p:txBody>
      </p:sp>
      <p:pic>
        <p:nvPicPr>
          <p:cNvPr id="6" name="Picture 5" descr="GSP saltpans Apr 24 09 0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5146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Credits and Thanks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My sincere thanks go to… </a:t>
            </a:r>
          </a:p>
          <a:p>
            <a:pPr>
              <a:buNone/>
            </a:pPr>
            <a:r>
              <a:rPr lang="en-US" sz="2400" b="1" dirty="0" smtClean="0"/>
              <a:t>                 Ms. </a:t>
            </a:r>
            <a:r>
              <a:rPr lang="en-US" sz="2400" b="1" dirty="0" err="1" smtClean="0"/>
              <a:t>Elsje</a:t>
            </a:r>
            <a:r>
              <a:rPr lang="en-US" sz="2400" b="1" dirty="0" smtClean="0"/>
              <a:t> Bosch (St. Maarten Museum), </a:t>
            </a:r>
          </a:p>
          <a:p>
            <a:pPr>
              <a:buNone/>
            </a:pPr>
            <a:r>
              <a:rPr lang="en-US" sz="2400" b="1" dirty="0" smtClean="0"/>
              <a:t>                 Mr. Christophe </a:t>
            </a:r>
            <a:r>
              <a:rPr lang="en-US" sz="2400" b="1" dirty="0" err="1" smtClean="0"/>
              <a:t>Henocq</a:t>
            </a:r>
            <a:r>
              <a:rPr lang="en-US" sz="2400" b="1" dirty="0" smtClean="0"/>
              <a:t> (St. Martin)</a:t>
            </a:r>
          </a:p>
          <a:p>
            <a:pPr>
              <a:buNone/>
            </a:pPr>
            <a:r>
              <a:rPr lang="en-US" sz="2400" b="1" dirty="0" smtClean="0"/>
              <a:t>                 Mr. Will Johnson (Saba)</a:t>
            </a:r>
          </a:p>
          <a:p>
            <a:pPr>
              <a:buNone/>
            </a:pPr>
            <a:r>
              <a:rPr lang="en-US" sz="2400" b="1" dirty="0" smtClean="0"/>
              <a:t>                 Mr. Rob </a:t>
            </a:r>
            <a:r>
              <a:rPr lang="en-US" sz="2400" b="1" dirty="0" err="1" smtClean="0"/>
              <a:t>Vershueren</a:t>
            </a:r>
            <a:r>
              <a:rPr lang="en-US" sz="2400" b="1" dirty="0" smtClean="0"/>
              <a:t> (St. Maarten)</a:t>
            </a:r>
          </a:p>
          <a:p>
            <a:pPr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      Mr. </a:t>
            </a:r>
            <a:r>
              <a:rPr lang="en-US" sz="2400" b="1" dirty="0" err="1" smtClean="0"/>
              <a:t>Ellinger</a:t>
            </a:r>
            <a:r>
              <a:rPr lang="en-US" sz="2400" b="1" dirty="0" smtClean="0"/>
              <a:t> Paul (St. Maarten)</a:t>
            </a:r>
          </a:p>
          <a:p>
            <a:pPr>
              <a:buNone/>
            </a:pPr>
            <a:r>
              <a:rPr lang="en-US" sz="2400" b="1" dirty="0" smtClean="0"/>
              <a:t>      …for use of  some of their historical photographs.</a:t>
            </a:r>
            <a:endParaRPr lang="en-US" sz="2400" b="1" dirty="0"/>
          </a:p>
        </p:txBody>
      </p:sp>
      <p:pic>
        <p:nvPicPr>
          <p:cNvPr id="5" name="Picture 4" descr="sentry and salt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9400" y="4267200"/>
            <a:ext cx="2895600" cy="23057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Salt for food preservation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One of the most important historical uses of salt is for the preservation of food…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Before there was refrigeration, salt could preserve food for weeks or months…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…for long sailing trips and journeys, where food was not available.</a:t>
            </a:r>
          </a:p>
        </p:txBody>
      </p:sp>
      <p:pic>
        <p:nvPicPr>
          <p:cNvPr id="7172" name="Picture 4" descr="salt 0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Dr Jay\Desktop\Jay Documents\My Documents\Haviser figure 2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2590800" cy="2973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Salt used as money for trading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Salt was so important, it was used as money in trading…all around the world...and is still traded today.</a:t>
            </a:r>
          </a:p>
        </p:txBody>
      </p:sp>
      <p:pic>
        <p:nvPicPr>
          <p:cNvPr id="13316" name="Picture 4" descr="salt 0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7338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alt 0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57800" y="5181600"/>
            <a:ext cx="3685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Modern manufacture of salt </a:t>
            </a:r>
          </a:p>
          <a:p>
            <a:r>
              <a:rPr lang="en-US" sz="2000" b="1" dirty="0" smtClean="0"/>
              <a:t>and automatic refrigeration, </a:t>
            </a:r>
          </a:p>
          <a:p>
            <a:r>
              <a:rPr lang="en-US" sz="2000" b="1" dirty="0" smtClean="0"/>
              <a:t>have </a:t>
            </a:r>
            <a:r>
              <a:rPr lang="en-US" sz="2000" b="1" dirty="0"/>
              <a:t>made it much cheaper </a:t>
            </a:r>
          </a:p>
          <a:p>
            <a:r>
              <a:rPr lang="en-US" sz="2000" b="1" dirty="0"/>
              <a:t>today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Famous sayings from Salt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Latin word for salt was “</a:t>
            </a:r>
            <a:r>
              <a:rPr lang="en-US" b="1" dirty="0" err="1" smtClean="0"/>
              <a:t>sal</a:t>
            </a:r>
            <a:r>
              <a:rPr lang="en-US" dirty="0" smtClean="0"/>
              <a:t>”, and the word for payment “</a:t>
            </a:r>
            <a:r>
              <a:rPr lang="en-US" b="1" dirty="0" smtClean="0">
                <a:solidFill>
                  <a:srgbClr val="FFC000"/>
                </a:solidFill>
              </a:rPr>
              <a:t>salary</a:t>
            </a:r>
            <a:r>
              <a:rPr lang="en-US" dirty="0" smtClean="0"/>
              <a:t>” comes from the fact that they used to pay people with salt…so a person would “</a:t>
            </a:r>
            <a:r>
              <a:rPr lang="en-US" dirty="0" smtClean="0">
                <a:solidFill>
                  <a:srgbClr val="FFC000"/>
                </a:solidFill>
              </a:rPr>
              <a:t>earn their salt</a:t>
            </a:r>
            <a:r>
              <a:rPr lang="en-US" dirty="0" smtClean="0"/>
              <a:t>”, or be “</a:t>
            </a:r>
            <a:r>
              <a:rPr lang="en-US" b="1" dirty="0" smtClean="0">
                <a:solidFill>
                  <a:srgbClr val="FFC000"/>
                </a:solidFill>
              </a:rPr>
              <a:t>worth their salt</a:t>
            </a:r>
            <a:r>
              <a:rPr lang="en-US" dirty="0" smtClean="0"/>
              <a:t>”…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The word “</a:t>
            </a:r>
            <a:r>
              <a:rPr lang="en-US" b="1" dirty="0" smtClean="0">
                <a:solidFill>
                  <a:srgbClr val="FFC000"/>
                </a:solidFill>
              </a:rPr>
              <a:t>salad</a:t>
            </a:r>
            <a:r>
              <a:rPr lang="en-US" dirty="0" smtClean="0"/>
              <a:t>” comes from when the Romans would put salt on vegetables…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First use of Salt Pans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There is archaeological evidence that the indigenous Amerindians dried seawater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for salt…in natural ponds and lagoons…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16388" name="Picture 4" descr="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26757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uadeloupe-Cur 04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2819400"/>
            <a:ext cx="3886200" cy="2766447"/>
          </a:xfrm>
          <a:prstGeom prst="rect">
            <a:avLst/>
          </a:prstGeom>
        </p:spPr>
      </p:pic>
      <p:pic>
        <p:nvPicPr>
          <p:cNvPr id="6" name="Picture 5" descr="Copy of July 3 save 238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4419600"/>
            <a:ext cx="3124200" cy="2000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638800"/>
            <a:ext cx="4057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…The </a:t>
            </a:r>
            <a:r>
              <a:rPr lang="en-US" sz="2800" b="1" dirty="0" smtClean="0"/>
              <a:t>Great Salt Pond </a:t>
            </a:r>
          </a:p>
          <a:p>
            <a:r>
              <a:rPr lang="en-US" sz="2800" dirty="0" smtClean="0"/>
              <a:t>suited this use perfectly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St. Martin is named from Salt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The oldest recorded named for the island of St. Martin, was given by the Amerindian people,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and it was “</a:t>
            </a:r>
            <a:r>
              <a:rPr lang="en-US" sz="3600" dirty="0" err="1" smtClean="0">
                <a:solidFill>
                  <a:srgbClr val="FFC000"/>
                </a:solidFill>
              </a:rPr>
              <a:t>Oualichi</a:t>
            </a:r>
            <a:r>
              <a:rPr lang="en-US" sz="2800" dirty="0" smtClean="0"/>
              <a:t>”,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…then after the arrival of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Europeans, the </a:t>
            </a:r>
            <a:r>
              <a:rPr lang="en-US" sz="2800" dirty="0" err="1" smtClean="0"/>
              <a:t>Carib</a:t>
            </a:r>
            <a:r>
              <a:rPr lang="en-US" sz="2800" dirty="0" smtClean="0"/>
              <a:t>-speaking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err="1" smtClean="0"/>
              <a:t>Kalinago</a:t>
            </a:r>
            <a:r>
              <a:rPr lang="en-US" sz="2800" dirty="0" smtClean="0"/>
              <a:t> began to call the island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       “</a:t>
            </a:r>
            <a:r>
              <a:rPr lang="en-US" sz="4000" dirty="0" err="1" smtClean="0">
                <a:solidFill>
                  <a:srgbClr val="FFC000"/>
                </a:solidFill>
              </a:rPr>
              <a:t>Soualiga</a:t>
            </a:r>
            <a:r>
              <a:rPr lang="en-US" sz="2800" dirty="0" smtClean="0"/>
              <a:t>”,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…which meant the “</a:t>
            </a:r>
            <a:r>
              <a:rPr lang="en-US" b="1" dirty="0" smtClean="0"/>
              <a:t>Land of Salt</a:t>
            </a:r>
            <a:r>
              <a:rPr lang="en-US" sz="2800" dirty="0" smtClean="0"/>
              <a:t>”.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19800" y="5867400"/>
            <a:ext cx="2800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Amerindian descendent</a:t>
            </a:r>
            <a:endParaRPr lang="en-US" b="1" dirty="0"/>
          </a:p>
        </p:txBody>
      </p:sp>
      <p:pic>
        <p:nvPicPr>
          <p:cNvPr id="6" name="Picture 5" descr="Copy of July 3 save 239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2514600"/>
            <a:ext cx="2514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Europeans needed St. Martin Salt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When the first Dutch came to St. Martin, in 1627, they were foremost interested in the Salt here…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…because they needed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the salt to preserve their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herring fish for long journeys,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…as Holland does not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have natural salt mines,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and is too cloudy for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drying seawater.</a:t>
            </a: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4419600"/>
            <a:ext cx="3578087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64108" y="4648200"/>
            <a:ext cx="1479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1630s </a:t>
            </a:r>
          </a:p>
          <a:p>
            <a:r>
              <a:rPr lang="en-US" dirty="0" smtClean="0"/>
              <a:t>Dutch map</a:t>
            </a:r>
          </a:p>
          <a:p>
            <a:r>
              <a:rPr lang="en-US" dirty="0" smtClean="0"/>
              <a:t>with piers </a:t>
            </a:r>
          </a:p>
          <a:p>
            <a:r>
              <a:rPr lang="en-US" dirty="0" smtClean="0"/>
              <a:t>at Great Bay</a:t>
            </a:r>
          </a:p>
          <a:p>
            <a:r>
              <a:rPr lang="en-US" dirty="0" smtClean="0"/>
              <a:t>for salt ships</a:t>
            </a:r>
            <a:endParaRPr lang="en-US" dirty="0"/>
          </a:p>
        </p:txBody>
      </p:sp>
      <p:pic>
        <p:nvPicPr>
          <p:cNvPr id="8" name="Picture 7" descr="NY life 17th ce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2209800"/>
            <a:ext cx="2072514" cy="2410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2014</Words>
  <Application>Microsoft Macintosh PowerPoint</Application>
  <PresentationFormat>On-screen Show (4:3)</PresentationFormat>
  <Paragraphs>312</Paragraphs>
  <Slides>38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Migratory Bird Festival</vt:lpstr>
      <vt:lpstr>The Substance of Salt </vt:lpstr>
      <vt:lpstr>Salt is essential for human life</vt:lpstr>
      <vt:lpstr>Salt for food preservation</vt:lpstr>
      <vt:lpstr>Salt used as money for trading</vt:lpstr>
      <vt:lpstr>Famous sayings from Salt</vt:lpstr>
      <vt:lpstr>First use of Salt Pans </vt:lpstr>
      <vt:lpstr>St. Martin is named from Salt</vt:lpstr>
      <vt:lpstr>Europeans needed St. Martin Salt</vt:lpstr>
      <vt:lpstr>Salted fish was the main food for colonies</vt:lpstr>
      <vt:lpstr>Salt work on St. Martin was  exclusively by the Africans</vt:lpstr>
      <vt:lpstr>17th century African salt workers</vt:lpstr>
      <vt:lpstr>Salt work continued on St. Martin</vt:lpstr>
      <vt:lpstr>Passion and Rhythm of Salt Work</vt:lpstr>
      <vt:lpstr>Salt Work on the French Side</vt:lpstr>
      <vt:lpstr>Salt Work on Anguilla</vt:lpstr>
      <vt:lpstr>Salt Flats were used in the shallow waters</vt:lpstr>
      <vt:lpstr>Wind Pumps used at the Salt Pans</vt:lpstr>
      <vt:lpstr>Salt work ruins at Foga</vt:lpstr>
      <vt:lpstr>Associated historical features</vt:lpstr>
      <vt:lpstr>Some interesting legal events  for the Great Salt Pond</vt:lpstr>
      <vt:lpstr>An important document from 1919</vt:lpstr>
      <vt:lpstr>The Significance of 1831 for the  Great Salt Pond</vt:lpstr>
      <vt:lpstr>Decline of the Salt Industry</vt:lpstr>
      <vt:lpstr>Great Salt Pond through historical maps</vt:lpstr>
      <vt:lpstr>18th century maps</vt:lpstr>
      <vt:lpstr>19th century maps and drawings</vt:lpstr>
      <vt:lpstr>Early 20th century maps and photos</vt:lpstr>
      <vt:lpstr>Mid 20th Century photos</vt:lpstr>
      <vt:lpstr>Late 20th century photos</vt:lpstr>
      <vt:lpstr>Early 21st century photos </vt:lpstr>
      <vt:lpstr>Ring Road and fill construction 2010</vt:lpstr>
      <vt:lpstr>Where to go  from here?</vt:lpstr>
      <vt:lpstr>…and still the Salt Pans survive…</vt:lpstr>
      <vt:lpstr>…even as the dump continues to burn...</vt:lpstr>
      <vt:lpstr>St. Martin ‘Spirit of the Salt’ is where the umbilical meets the earth, merging rock with flesh</vt:lpstr>
      <vt:lpstr>Next time you eat, think about Salt, and remember the heritage that our Great Salt Pond stands for!</vt:lpstr>
      <vt:lpstr>Credits and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</cp:lastModifiedBy>
  <cp:revision>109</cp:revision>
  <dcterms:created xsi:type="dcterms:W3CDTF">2007-01-25T19:39:06Z</dcterms:created>
  <dcterms:modified xsi:type="dcterms:W3CDTF">2015-10-28T11:10:28Z</dcterms:modified>
</cp:coreProperties>
</file>